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63" r:id="rId4"/>
    <p:sldId id="257" r:id="rId5"/>
    <p:sldId id="258" r:id="rId6"/>
    <p:sldId id="261" r:id="rId7"/>
    <p:sldId id="260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/>
    <p:restoredTop sz="94847"/>
  </p:normalViewPr>
  <p:slideViewPr>
    <p:cSldViewPr snapToGrid="0" snapToObjects="1">
      <p:cViewPr varScale="1">
        <p:scale>
          <a:sx n="71" d="100"/>
          <a:sy n="71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119A5-2624-494C-843A-4EE3BAD08B1A}" type="datetimeFigureOut">
              <a:rPr lang="it-IT" smtClean="0"/>
              <a:t>21/02/2020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F314D-F720-4CD1-92EE-62D329ECD9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2922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F314D-F720-4CD1-92EE-62D329ECD9A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284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306F348-A9A3-4CD1-8323-6DA2445E5F49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644D-F07B-4768-9468-6BEDE8794701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FC63520-1F13-4371-B61B-1D91204C4C17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F348-A9A3-4CD1-8323-6DA2445E5F49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931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7800-EF2B-4A2A-A274-FE565CAC4032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730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702D-0609-4515-A361-9DBF340FDE91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578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F3D6-7129-433E-8C1A-2849A13D5979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46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ED7C-74DB-4A47-A436-EEB922D7D47B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72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753B-2588-49EF-8402-B0501DADE834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74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2950-CABD-4881-AAF0-EDE5008AD914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95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09D83DD-57D1-4F13-AC68-DF7DB3F20E32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16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7800-EF2B-4A2A-A274-FE565CAC4032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1DB8-690F-42A0-94C2-ED81527DD74C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66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644D-F07B-4768-9468-6BEDE8794701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628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E1C-C881-4239-9937-EFBE862781B7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525375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E0A8702D-0609-4515-A361-9DBF340FDE91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845F3D6-7129-433E-8C1A-2849A13D5979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405ED7C-74DB-4A47-A436-EEB922D7D47B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753B-2588-49EF-8402-B0501DADE834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1C62950-CABD-4881-AAF0-EDE5008AD914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83DD-57D1-4F13-AC68-DF7DB3F20E32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0511DB8-690F-42A0-94C2-ED81527DD74C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76E1C-C881-4239-9937-EFBE862781B7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976E1C-C881-4239-9937-EFBE862781B7}" type="datetime1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5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625F980-BE08-0149-952A-35F56C530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0325" y="2033745"/>
            <a:ext cx="8679915" cy="2703471"/>
          </a:xfrm>
        </p:spPr>
        <p:txBody>
          <a:bodyPr>
            <a:noAutofit/>
          </a:bodyPr>
          <a:lstStyle/>
          <a:p>
            <a:r>
              <a:rPr lang="it-IT" sz="2400" b="1" i="1" dirty="0" smtClean="0">
                <a:solidFill>
                  <a:srgbClr val="002060"/>
                </a:solidFill>
                <a:latin typeface="+mn-lt"/>
              </a:rPr>
              <a:t>PROGETTO FONDER </a:t>
            </a:r>
            <a:br>
              <a:rPr lang="it-IT" sz="2400" b="1" i="1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b="1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b="1" i="1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b="1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b="1" i="1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b="1" i="1" dirty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b="1" i="1" dirty="0">
                <a:solidFill>
                  <a:srgbClr val="002060"/>
                </a:solidFill>
                <a:latin typeface="+mn-lt"/>
              </a:rPr>
            </a:br>
            <a:r>
              <a:rPr lang="it-IT" sz="2400" b="1" i="1" dirty="0" smtClean="0">
                <a:solidFill>
                  <a:srgbClr val="002060"/>
                </a:solidFill>
                <a:latin typeface="+mn-lt"/>
              </a:rPr>
              <a:t>Educazione nella scuola salesiana: una sfida sempre nuova </a:t>
            </a:r>
            <a:br>
              <a:rPr lang="it-IT" sz="2400" b="1" i="1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b="1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b="1" i="1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dirty="0" smtClean="0">
                <a:solidFill>
                  <a:srgbClr val="002060"/>
                </a:solidFill>
                <a:latin typeface="+mn-lt"/>
              </a:rPr>
              <a:t>IL </a:t>
            </a:r>
            <a:r>
              <a:rPr lang="it-IT" sz="2400" dirty="0">
                <a:solidFill>
                  <a:srgbClr val="002060"/>
                </a:solidFill>
                <a:latin typeface="+mn-lt"/>
              </a:rPr>
              <a:t>COORDINAMENTO PUNTO DI FORZA DELLA </a:t>
            </a:r>
            <a:r>
              <a:rPr lang="it-IT" sz="2400" dirty="0" smtClean="0">
                <a:solidFill>
                  <a:srgbClr val="002060"/>
                </a:solidFill>
                <a:latin typeface="+mn-lt"/>
              </a:rPr>
              <a:t>SCUOLA</a:t>
            </a:r>
            <a:br>
              <a:rPr lang="it-IT" sz="2400" dirty="0" smtClean="0">
                <a:solidFill>
                  <a:srgbClr val="002060"/>
                </a:solidFill>
                <a:latin typeface="+mn-lt"/>
              </a:rPr>
            </a:br>
            <a:r>
              <a:rPr lang="it-IT" sz="2400" dirty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dirty="0">
                <a:solidFill>
                  <a:srgbClr val="002060"/>
                </a:solidFill>
                <a:latin typeface="+mn-lt"/>
              </a:rPr>
            </a:br>
            <a:r>
              <a:rPr lang="it-IT" sz="2400" dirty="0" smtClean="0">
                <a:solidFill>
                  <a:srgbClr val="002060"/>
                </a:solidFill>
                <a:latin typeface="+mn-lt"/>
              </a:rPr>
              <a:t>Incontri zonali per direttrici/coordinatrici delle scuole FMA d’Italia</a:t>
            </a:r>
            <a:r>
              <a:rPr lang="it-IT" sz="2400" dirty="0">
                <a:solidFill>
                  <a:srgbClr val="002060"/>
                </a:solidFill>
                <a:latin typeface="+mn-lt"/>
              </a:rPr>
              <a:t/>
            </a:r>
            <a:br>
              <a:rPr lang="it-IT" sz="2400" dirty="0">
                <a:solidFill>
                  <a:srgbClr val="002060"/>
                </a:solidFill>
                <a:latin typeface="+mn-lt"/>
              </a:rPr>
            </a:br>
            <a:r>
              <a:rPr lang="it-IT" sz="2400" dirty="0">
                <a:solidFill>
                  <a:srgbClr val="002060"/>
                </a:solidFill>
                <a:latin typeface="+mn-lt"/>
              </a:rPr>
              <a:t> </a:t>
            </a:r>
            <a:br>
              <a:rPr lang="it-IT" sz="2400" dirty="0">
                <a:solidFill>
                  <a:srgbClr val="002060"/>
                </a:solidFill>
                <a:latin typeface="+mn-lt"/>
              </a:rPr>
            </a:br>
            <a:r>
              <a:rPr lang="it-IT" sz="1800" dirty="0">
                <a:solidFill>
                  <a:srgbClr val="002060"/>
                </a:solidFill>
                <a:latin typeface="+mn-lt"/>
              </a:rPr>
              <a:t> </a:t>
            </a:r>
            <a:br>
              <a:rPr lang="it-IT" sz="1800" dirty="0">
                <a:solidFill>
                  <a:srgbClr val="002060"/>
                </a:solidFill>
                <a:latin typeface="+mn-lt"/>
              </a:rPr>
            </a:br>
            <a:endParaRPr lang="it-IT" sz="1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680D17B0-0DFF-F44B-932E-2A31FCD019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4534254"/>
            <a:ext cx="8673427" cy="1322587"/>
          </a:xfrm>
        </p:spPr>
        <p:txBody>
          <a:bodyPr/>
          <a:lstStyle/>
          <a:p>
            <a:r>
              <a:rPr lang="it-IT" dirty="0" smtClean="0"/>
              <a:t>Milano 22 febbraio </a:t>
            </a:r>
            <a:r>
              <a:rPr lang="it-IT" dirty="0"/>
              <a:t>2020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pic>
        <p:nvPicPr>
          <p:cNvPr id="4" name="Immagin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584" y="162445"/>
            <a:ext cx="2322286" cy="7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902" y="209253"/>
            <a:ext cx="23526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 descr="incontri zonal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72" y="5828282"/>
            <a:ext cx="2433787" cy="8683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234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/>
          </a:p>
        </p:txBody>
      </p:sp>
      <p:sp>
        <p:nvSpPr>
          <p:cNvPr id="133" name="Titolo 1"/>
          <p:cNvSpPr txBox="1">
            <a:spLocks noGrp="1"/>
          </p:cNvSpPr>
          <p:nvPr>
            <p:ph type="title" idx="4294967295"/>
          </p:nvPr>
        </p:nvSpPr>
        <p:spPr>
          <a:xfrm>
            <a:off x="5564685" y="93256"/>
            <a:ext cx="7499350" cy="1143000"/>
          </a:xfrm>
          <a:prstGeom prst="rect">
            <a:avLst/>
          </a:prstGeom>
        </p:spPr>
        <p:txBody>
          <a:bodyPr/>
          <a:lstStyle>
            <a:lvl1pPr>
              <a:defRPr b="1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 smtClean="0">
                <a:latin typeface="Franklin Gothic Book" panose="020B0503020102020204"/>
              </a:rPr>
              <a:t>CHI SIAMO</a:t>
            </a:r>
            <a:endParaRPr dirty="0">
              <a:latin typeface="Franklin Gothic Book" panose="020B0503020102020204"/>
            </a:endParaRPr>
          </a:p>
        </p:txBody>
      </p:sp>
      <p:pic>
        <p:nvPicPr>
          <p:cNvPr id="5" name="Immagin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80238" y="456022"/>
            <a:ext cx="2322286" cy="7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5564685" y="1514481"/>
            <a:ext cx="48260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it-IT" dirty="0">
                <a:solidFill>
                  <a:srgbClr val="002060"/>
                </a:solidFill>
                <a:latin typeface="Open Sans"/>
              </a:rPr>
              <a:t>Aliante, Studio di Formazione e Consulenza, riunisce professionisti e docenti universitari con esperienza decennale nel Project Management e nella formazione del personale. Lo staff, provenendo da diversi orientamenti in ambito </a:t>
            </a:r>
            <a:r>
              <a:rPr lang="it-IT" dirty="0" smtClean="0">
                <a:solidFill>
                  <a:srgbClr val="002060"/>
                </a:solidFill>
                <a:latin typeface="Open Sans"/>
              </a:rPr>
              <a:t>psicologico e pedagogico, </a:t>
            </a:r>
            <a:r>
              <a:rPr lang="it-IT" dirty="0">
                <a:solidFill>
                  <a:srgbClr val="002060"/>
                </a:solidFill>
                <a:latin typeface="Open Sans"/>
              </a:rPr>
              <a:t>sperimenta e consolida un approccio formativo integrato rivolto a gruppi e singoli appartenenti a Università, Aziende ed Istituzioni Pubbliche, Imprese Profit, Cooperative Sociali, Associazioni di Volontariato ed Enti di Formazione Professionale.</a:t>
            </a:r>
          </a:p>
        </p:txBody>
      </p:sp>
      <p:pic>
        <p:nvPicPr>
          <p:cNvPr id="9" name="Picture 2" descr="https://webmailbeta.aruba.it/cgi-bin/ajaxmail?Act_View=1&amp;ID=IeBAKDhk0bOGzYiZMmBAI37tv6Y4LVW7cu2rt7wg0K9CXeonHWPa_2&amp;R_Folder=SU5CT1g=&amp;msgID=22596&amp;Body=11&amp;filename=WhatsApp_20Image_202020-02-10_20at_2016.21.03_20_288_29.jpg&amp;OutFormat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524" y="1425167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524" y="3684896"/>
            <a:ext cx="2286000" cy="17634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115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D3A2BF6-E45A-134B-8EBC-444210C3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Obiettivi della giornata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1CDD378-7776-7342-8D95-F2B310F15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203711"/>
            <a:ext cx="6281873" cy="5248622"/>
          </a:xfrm>
        </p:spPr>
        <p:txBody>
          <a:bodyPr/>
          <a:lstStyle/>
          <a:p>
            <a:pPr lvl="0"/>
            <a:endParaRPr lang="it-IT" b="1" dirty="0" smtClean="0"/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Riflettere </a:t>
            </a:r>
            <a:r>
              <a:rPr lang="it-IT" dirty="0">
                <a:solidFill>
                  <a:srgbClr val="002060"/>
                </a:solidFill>
              </a:rPr>
              <a:t>sulle modalità di interpretazione e attuazione </a:t>
            </a:r>
            <a:r>
              <a:rPr lang="it-IT" dirty="0" smtClean="0">
                <a:solidFill>
                  <a:srgbClr val="002060"/>
                </a:solidFill>
              </a:rPr>
              <a:t>dei ruoli della direzione e del coordinamento (documento </a:t>
            </a:r>
            <a:r>
              <a:rPr lang="it-IT" dirty="0">
                <a:solidFill>
                  <a:srgbClr val="002060"/>
                </a:solidFill>
              </a:rPr>
              <a:t>Figure </a:t>
            </a:r>
            <a:r>
              <a:rPr lang="it-IT" dirty="0" smtClean="0">
                <a:solidFill>
                  <a:srgbClr val="002060"/>
                </a:solidFill>
              </a:rPr>
              <a:t>chiave)</a:t>
            </a:r>
            <a:endParaRPr lang="it-IT" dirty="0">
              <a:solidFill>
                <a:srgbClr val="002060"/>
              </a:solidFill>
            </a:endParaRPr>
          </a:p>
          <a:p>
            <a:pPr lvl="0"/>
            <a:r>
              <a:rPr lang="it-IT" dirty="0">
                <a:solidFill>
                  <a:srgbClr val="002060"/>
                </a:solidFill>
              </a:rPr>
              <a:t>Individuare possibili strumenti operativi in relazione ad una efficace gestione e organizzazione delle relazioni tra le figure coinvolte</a:t>
            </a:r>
          </a:p>
          <a:p>
            <a:pPr marL="0" indent="0">
              <a:buNone/>
            </a:pPr>
            <a:r>
              <a:rPr lang="it-IT" dirty="0">
                <a:solidFill>
                  <a:srgbClr val="002060"/>
                </a:solidFill>
              </a:rPr>
              <a:t> 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548157" y="1703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Progetto FONDER</a:t>
            </a:r>
            <a: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37901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97380EC-32FD-8642-B624-D12BF12F5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Programma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1C5EA7E5-FB57-644A-AA62-6AE662992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7136" y="1703594"/>
            <a:ext cx="6281873" cy="5248622"/>
          </a:xfrm>
        </p:spPr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10.00 </a:t>
            </a:r>
            <a:r>
              <a:rPr lang="it-IT" dirty="0">
                <a:solidFill>
                  <a:srgbClr val="002060"/>
                </a:solidFill>
              </a:rPr>
              <a:t>Presentazione giornata e partecipanti</a:t>
            </a:r>
          </a:p>
          <a:p>
            <a:r>
              <a:rPr lang="it-IT" dirty="0">
                <a:solidFill>
                  <a:srgbClr val="002060"/>
                </a:solidFill>
              </a:rPr>
              <a:t>10.30 -13.00 Laboratorio 1</a:t>
            </a:r>
          </a:p>
          <a:p>
            <a:r>
              <a:rPr lang="it-IT" dirty="0">
                <a:solidFill>
                  <a:srgbClr val="002060"/>
                </a:solidFill>
              </a:rPr>
              <a:t>13.00 – 14.00 Pausa pranzo</a:t>
            </a:r>
          </a:p>
          <a:p>
            <a:r>
              <a:rPr lang="it-IT" dirty="0">
                <a:solidFill>
                  <a:srgbClr val="002060"/>
                </a:solidFill>
              </a:rPr>
              <a:t>14.00- 15.30 Laboratorio 2</a:t>
            </a:r>
          </a:p>
          <a:p>
            <a:r>
              <a:rPr lang="it-IT" dirty="0">
                <a:solidFill>
                  <a:srgbClr val="002060"/>
                </a:solidFill>
              </a:rPr>
              <a:t>15.30 – 17.00 dibattito e conclusioni</a:t>
            </a:r>
          </a:p>
          <a:p>
            <a:pPr marL="0" indent="0">
              <a:buNone/>
            </a:pPr>
            <a:endParaRPr lang="it-IT" dirty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548157" y="1703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Progetto FONDER</a:t>
            </a:r>
            <a: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742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9E59895-61D5-B646-979F-DE741C2F5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694689A1-F49D-F044-B59A-5994ACACA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rgbClr val="002060"/>
                </a:solidFill>
              </a:rPr>
              <a:t>Formazione partecipata e partecipante</a:t>
            </a:r>
          </a:p>
          <a:p>
            <a:r>
              <a:rPr lang="it-IT" dirty="0">
                <a:solidFill>
                  <a:srgbClr val="002060"/>
                </a:solidFill>
              </a:rPr>
              <a:t>Utilizzo di casi reali portati dai partecipanti</a:t>
            </a:r>
          </a:p>
          <a:p>
            <a:r>
              <a:rPr lang="it-IT" dirty="0">
                <a:solidFill>
                  <a:srgbClr val="002060"/>
                </a:solidFill>
              </a:rPr>
              <a:t>Dibattito e consulenza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548157" y="1703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Progetto FONDER</a:t>
            </a:r>
            <a: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5194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BE8324C-9A98-3045-B598-BA1B60BFC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Laboratorio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8CF066A-1A52-DA40-80D5-794563F58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solidFill>
                  <a:srgbClr val="002060"/>
                </a:solidFill>
              </a:rPr>
              <a:t>1. Individualmente scrivete su un foglio </a:t>
            </a:r>
          </a:p>
          <a:p>
            <a:pPr>
              <a:buFontTx/>
              <a:buChar char="-"/>
            </a:pPr>
            <a:r>
              <a:rPr lang="it-IT" i="1" dirty="0">
                <a:solidFill>
                  <a:srgbClr val="002060"/>
                </a:solidFill>
              </a:rPr>
              <a:t>Quali sono per voi gli aspetti centrali della funzione di </a:t>
            </a:r>
            <a:r>
              <a:rPr lang="it-IT" i="1" dirty="0" smtClean="0">
                <a:solidFill>
                  <a:srgbClr val="002060"/>
                </a:solidFill>
              </a:rPr>
              <a:t>coordinamento/direzione </a:t>
            </a:r>
            <a:r>
              <a:rPr lang="it-IT" i="1" dirty="0">
                <a:solidFill>
                  <a:srgbClr val="002060"/>
                </a:solidFill>
              </a:rPr>
              <a:t>che ricoprite?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. In </a:t>
            </a:r>
            <a:r>
              <a:rPr lang="it-IT" dirty="0" smtClean="0">
                <a:solidFill>
                  <a:srgbClr val="002060"/>
                </a:solidFill>
              </a:rPr>
              <a:t>gruppo </a:t>
            </a:r>
            <a:r>
              <a:rPr lang="it-IT" dirty="0">
                <a:solidFill>
                  <a:srgbClr val="002060"/>
                </a:solidFill>
              </a:rPr>
              <a:t>raccontatevi </a:t>
            </a:r>
            <a:r>
              <a:rPr lang="it-IT" dirty="0" smtClean="0">
                <a:solidFill>
                  <a:srgbClr val="002060"/>
                </a:solidFill>
              </a:rPr>
              <a:t>le situazioni descritte e individuate gli elementi in comune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548157" y="1703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Progetto FONDER</a:t>
            </a:r>
            <a: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41355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7318961-50F6-D843-B6AB-AEBDF6C9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Laboratorio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1D12F08E-14BD-DC40-B861-71E4B8245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In gruppo</a:t>
            </a:r>
          </a:p>
          <a:p>
            <a:pPr marL="0" indent="0">
              <a:buNone/>
            </a:pPr>
            <a:r>
              <a:rPr lang="it-IT" dirty="0">
                <a:solidFill>
                  <a:srgbClr val="002060"/>
                </a:solidFill>
              </a:rPr>
              <a:t>A partire dal documento Figure </a:t>
            </a:r>
            <a:r>
              <a:rPr lang="it-IT" dirty="0" smtClean="0">
                <a:solidFill>
                  <a:srgbClr val="002060"/>
                </a:solidFill>
              </a:rPr>
              <a:t>chiave (descrizione direzione e coordinamento) rispondete alle seguenti domande: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it-IT" dirty="0" smtClean="0">
                <a:solidFill>
                  <a:srgbClr val="002060"/>
                </a:solidFill>
              </a:rPr>
              <a:t>quali </a:t>
            </a:r>
            <a:r>
              <a:rPr lang="it-IT" dirty="0">
                <a:solidFill>
                  <a:srgbClr val="002060"/>
                </a:solidFill>
              </a:rPr>
              <a:t>le </a:t>
            </a:r>
            <a:r>
              <a:rPr lang="it-IT" dirty="0" smtClean="0">
                <a:solidFill>
                  <a:srgbClr val="002060"/>
                </a:solidFill>
              </a:rPr>
              <a:t>sono le fatiche che percepite nel vostro ruolo)?</a:t>
            </a:r>
            <a:endParaRPr lang="it-IT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it-IT" dirty="0" smtClean="0">
                <a:solidFill>
                  <a:srgbClr val="002060"/>
                </a:solidFill>
              </a:rPr>
              <a:t>Nel </a:t>
            </a:r>
            <a:r>
              <a:rPr lang="it-IT" dirty="0">
                <a:solidFill>
                  <a:srgbClr val="002060"/>
                </a:solidFill>
              </a:rPr>
              <a:t>documento </a:t>
            </a:r>
            <a:r>
              <a:rPr lang="it-IT" dirty="0" smtClean="0">
                <a:solidFill>
                  <a:srgbClr val="002060"/>
                </a:solidFill>
              </a:rPr>
              <a:t>qualche elemento </a:t>
            </a:r>
            <a:r>
              <a:rPr lang="it-IT" dirty="0">
                <a:solidFill>
                  <a:srgbClr val="002060"/>
                </a:solidFill>
              </a:rPr>
              <a:t>ci aiuta a chiarire le criticità? Sono evidenziati dei compiti </a:t>
            </a:r>
            <a:r>
              <a:rPr lang="it-IT" dirty="0" smtClean="0">
                <a:solidFill>
                  <a:srgbClr val="002060"/>
                </a:solidFill>
              </a:rPr>
              <a:t>chiari?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it-IT" dirty="0" smtClean="0">
                <a:solidFill>
                  <a:srgbClr val="002060"/>
                </a:solidFill>
              </a:rPr>
              <a:t>I </a:t>
            </a:r>
            <a:r>
              <a:rPr lang="it-IT" dirty="0">
                <a:solidFill>
                  <a:srgbClr val="002060"/>
                </a:solidFill>
              </a:rPr>
              <a:t>verbi utilizzati ci aiutano a definire i ruoli con chiarezza?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548157" y="1703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Progetto FONDER</a:t>
            </a:r>
            <a: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it-IT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12066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6" descr="Risultati immagini per immagini progettazione sociale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dirty="0">
              <a:latin typeface="Franklin Gothic Book" panose="020B0503020102020204"/>
            </a:endParaRPr>
          </a:p>
        </p:txBody>
      </p:sp>
      <p:pic>
        <p:nvPicPr>
          <p:cNvPr id="58372" name="Immagin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7659" y="228304"/>
            <a:ext cx="21145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ttangolo 6"/>
          <p:cNvSpPr>
            <a:spLocks noChangeArrowheads="1"/>
          </p:cNvSpPr>
          <p:nvPr/>
        </p:nvSpPr>
        <p:spPr bwMode="auto">
          <a:xfrm>
            <a:off x="2858358" y="2495413"/>
            <a:ext cx="6286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 dirty="0">
                <a:solidFill>
                  <a:srgbClr val="002060"/>
                </a:solidFill>
                <a:latin typeface="Franklin Gothic Book" panose="020B0503020102020204"/>
              </a:rPr>
              <a:t>BUON PROSEGUIMENTO E AL PROSSIMO INCONTRO</a:t>
            </a:r>
          </a:p>
        </p:txBody>
      </p:sp>
      <p:sp>
        <p:nvSpPr>
          <p:cNvPr id="6" name="Titolo 2"/>
          <p:cNvSpPr txBox="1">
            <a:spLocks/>
          </p:cNvSpPr>
          <p:nvPr/>
        </p:nvSpPr>
        <p:spPr>
          <a:xfrm>
            <a:off x="2166805" y="3943928"/>
            <a:ext cx="5998140" cy="9236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algn="ctr" defTabSz="914400">
              <a:spcBef>
                <a:spcPct val="0"/>
              </a:spcBef>
              <a:defRPr/>
            </a:pPr>
            <a:endParaRPr lang="it-IT" sz="1200" i="1" cap="all" dirty="0">
              <a:solidFill>
                <a:schemeClr val="accent1">
                  <a:lumMod val="50000"/>
                </a:schemeClr>
              </a:solidFill>
              <a:latin typeface="Franklin Gothic Book" panose="020B0503020102020204"/>
              <a:ea typeface="+mj-ea"/>
              <a:cs typeface="+mj-cs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www.studioaliante.com</a:t>
            </a:r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="" xmlns:a16="http://schemas.microsoft.com/office/drawing/2014/main" id="{0625F980-BE08-0149-952A-35F56C530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6968" y="3849127"/>
            <a:ext cx="7140994" cy="1815084"/>
          </a:xfrm>
        </p:spPr>
        <p:txBody>
          <a:bodyPr>
            <a:noAutofit/>
          </a:bodyPr>
          <a:lstStyle/>
          <a:p>
            <a:pPr algn="r"/>
            <a:r>
              <a:rPr lang="it-IT" sz="1400" b="1" i="1" dirty="0" smtClean="0">
                <a:solidFill>
                  <a:schemeClr val="bg1"/>
                </a:solidFill>
                <a:latin typeface="+mn-lt"/>
              </a:rPr>
              <a:t>PROGETTO FONDER </a:t>
            </a:r>
            <a:br>
              <a:rPr lang="it-IT" sz="1400" b="1" i="1" dirty="0" smtClean="0">
                <a:solidFill>
                  <a:schemeClr val="bg1"/>
                </a:solidFill>
                <a:latin typeface="+mn-lt"/>
              </a:rPr>
            </a:br>
            <a:r>
              <a:rPr lang="it-IT" sz="1400" b="1" i="1" dirty="0">
                <a:solidFill>
                  <a:schemeClr val="bg1"/>
                </a:solidFill>
                <a:latin typeface="+mn-lt"/>
              </a:rPr>
              <a:t/>
            </a:r>
            <a:br>
              <a:rPr lang="it-IT" sz="1400" b="1" i="1" dirty="0">
                <a:solidFill>
                  <a:schemeClr val="bg1"/>
                </a:solidFill>
                <a:latin typeface="+mn-lt"/>
              </a:rPr>
            </a:br>
            <a:r>
              <a:rPr lang="it-IT" sz="1400" b="1" i="1" dirty="0" smtClean="0">
                <a:solidFill>
                  <a:schemeClr val="bg1"/>
                </a:solidFill>
                <a:latin typeface="+mn-lt"/>
              </a:rPr>
              <a:t>Educazione nella scuola salesiana: una sfida sempre nuova </a:t>
            </a:r>
            <a:br>
              <a:rPr lang="it-IT" sz="1400" b="1" i="1" dirty="0" smtClean="0">
                <a:solidFill>
                  <a:schemeClr val="bg1"/>
                </a:solidFill>
                <a:latin typeface="+mn-lt"/>
              </a:rPr>
            </a:br>
            <a:r>
              <a:rPr lang="it-IT" sz="1400" b="1" i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it-IT" sz="1400" b="1" i="1" dirty="0" smtClean="0">
                <a:solidFill>
                  <a:schemeClr val="bg1"/>
                </a:solidFill>
                <a:latin typeface="+mn-lt"/>
              </a:rPr>
            </a:br>
            <a:r>
              <a:rPr lang="it-IT" sz="1400" dirty="0" smtClean="0">
                <a:solidFill>
                  <a:schemeClr val="bg1"/>
                </a:solidFill>
                <a:latin typeface="+mn-lt"/>
              </a:rPr>
              <a:t>IL </a:t>
            </a:r>
            <a:r>
              <a:rPr lang="it-IT" sz="1400" dirty="0">
                <a:solidFill>
                  <a:schemeClr val="bg1"/>
                </a:solidFill>
                <a:latin typeface="+mn-lt"/>
              </a:rPr>
              <a:t>COORDINAMENTO PUNTO DI FORZA DELLA SCUOLA</a:t>
            </a:r>
            <a:br>
              <a:rPr lang="it-IT" sz="1400" dirty="0">
                <a:solidFill>
                  <a:schemeClr val="bg1"/>
                </a:solidFill>
                <a:latin typeface="+mn-lt"/>
              </a:rPr>
            </a:br>
            <a:r>
              <a:rPr lang="it-IT" sz="1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 </a:t>
            </a:r>
            <a:br>
              <a:rPr lang="it-IT" sz="1400" dirty="0">
                <a:solidFill>
                  <a:schemeClr val="bg1"/>
                </a:solidFill>
                <a:latin typeface="Franklin Gothic Medium" panose="020B0603020102020204" pitchFamily="34" charset="0"/>
              </a:rPr>
            </a:br>
            <a:r>
              <a:rPr lang="it-IT" sz="1400" dirty="0">
                <a:solidFill>
                  <a:schemeClr val="bg1"/>
                </a:solidFill>
              </a:rPr>
              <a:t> </a:t>
            </a:r>
            <a:br>
              <a:rPr lang="it-IT" sz="1400" dirty="0">
                <a:solidFill>
                  <a:schemeClr val="bg1"/>
                </a:solidFill>
              </a:rPr>
            </a:b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0" name="Picture 6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902" y="209253"/>
            <a:ext cx="23526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 descr="incontri zonali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59" y="5611435"/>
            <a:ext cx="2670699" cy="1138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915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nte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288</Words>
  <Application>Microsoft Office PowerPoint</Application>
  <PresentationFormat>Widescreen</PresentationFormat>
  <Paragraphs>47</Paragraphs>
  <Slides>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9" baseType="lpstr">
      <vt:lpstr>Book Antiqua</vt:lpstr>
      <vt:lpstr>Calibri</vt:lpstr>
      <vt:lpstr>Calibri Light</vt:lpstr>
      <vt:lpstr>Courier New</vt:lpstr>
      <vt:lpstr>Franklin Gothic Book</vt:lpstr>
      <vt:lpstr>Franklin Gothic Medium</vt:lpstr>
      <vt:lpstr>Open Sans</vt:lpstr>
      <vt:lpstr>Rockwell</vt:lpstr>
      <vt:lpstr>Wingdings</vt:lpstr>
      <vt:lpstr>Atlante</vt:lpstr>
      <vt:lpstr>Retrospettivo</vt:lpstr>
      <vt:lpstr>PROGETTO FONDER     Educazione nella scuola salesiana: una sfida sempre nuova   IL COORDINAMENTO PUNTO DI FORZA DELLA SCUOLA  Incontri zonali per direttrici/coordinatrici delle scuole FMA d’Italia     </vt:lpstr>
      <vt:lpstr>CHI SIAMO</vt:lpstr>
      <vt:lpstr>Obiettivi della giornata</vt:lpstr>
      <vt:lpstr>Programma </vt:lpstr>
      <vt:lpstr>Metodologia</vt:lpstr>
      <vt:lpstr>Laboratorio 1</vt:lpstr>
      <vt:lpstr>Laboratorio 2</vt:lpstr>
      <vt:lpstr>PROGETTO FONDER   Educazione nella scuola salesiana: una sfida sempre nuova   IL COORDINAMENTO PUNTO DI FORZA DELLA SCUOLA    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Corresponsabilita  decisioni e delega  un percorso virtuoso</dc:title>
  <dc:creator>francesca busnelli</dc:creator>
  <cp:lastModifiedBy>Irene Bertozzi</cp:lastModifiedBy>
  <cp:revision>12</cp:revision>
  <dcterms:created xsi:type="dcterms:W3CDTF">2020-02-05T11:15:27Z</dcterms:created>
  <dcterms:modified xsi:type="dcterms:W3CDTF">2020-02-21T13:53:04Z</dcterms:modified>
</cp:coreProperties>
</file>